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25"/>
  </p:notesMasterIdLst>
  <p:handoutMasterIdLst>
    <p:handoutMasterId r:id="rId26"/>
  </p:handoutMasterIdLst>
  <p:sldIdLst>
    <p:sldId id="410" r:id="rId5"/>
    <p:sldId id="409" r:id="rId6"/>
    <p:sldId id="419" r:id="rId7"/>
    <p:sldId id="418" r:id="rId8"/>
    <p:sldId id="417" r:id="rId9"/>
    <p:sldId id="416" r:id="rId10"/>
    <p:sldId id="420" r:id="rId11"/>
    <p:sldId id="414" r:id="rId12"/>
    <p:sldId id="422" r:id="rId13"/>
    <p:sldId id="413" r:id="rId14"/>
    <p:sldId id="421" r:id="rId15"/>
    <p:sldId id="389" r:id="rId16"/>
    <p:sldId id="391" r:id="rId17"/>
    <p:sldId id="411" r:id="rId18"/>
    <p:sldId id="397" r:id="rId19"/>
    <p:sldId id="423" r:id="rId20"/>
    <p:sldId id="425" r:id="rId21"/>
    <p:sldId id="424" r:id="rId22"/>
    <p:sldId id="412" r:id="rId23"/>
    <p:sldId id="3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6327" autoAdjust="0"/>
  </p:normalViewPr>
  <p:slideViewPr>
    <p:cSldViewPr snapToGrid="0">
      <p:cViewPr varScale="1">
        <p:scale>
          <a:sx n="125" d="100"/>
          <a:sy n="125" d="100"/>
        </p:scale>
        <p:origin x="320" y="1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1/31/25</a:t>
            </a:fld>
            <a:endParaRPr lang="en-US" dirty="0"/>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dirty="0"/>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1/31/25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109245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a:t>
            </a:fld>
            <a:endParaRPr lang="en-US" dirty="0"/>
          </a:p>
        </p:txBody>
      </p:sp>
    </p:spTree>
    <p:extLst>
      <p:ext uri="{BB962C8B-B14F-4D97-AF65-F5344CB8AC3E}">
        <p14:creationId xmlns:p14="http://schemas.microsoft.com/office/powerpoint/2010/main" val="273043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1161A-672D-843C-8E7B-307EBE01D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36C02-7D8C-EFD6-BC88-DE416865C4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4B941-0417-93C9-F26C-5FD6CFC5FD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745D91-1F5F-0CF8-3C4B-6B1C466E2987}"/>
              </a:ext>
            </a:extLst>
          </p:cNvPr>
          <p:cNvSpPr>
            <a:spLocks noGrp="1"/>
          </p:cNvSpPr>
          <p:nvPr>
            <p:ph type="sldNum" sz="quarter" idx="5"/>
          </p:nvPr>
        </p:nvSpPr>
        <p:spPr/>
        <p:txBody>
          <a:bodyPr/>
          <a:lstStyle/>
          <a:p>
            <a:fld id="{A89C7E07-3C67-C64C-8DA0-0404F6303970}" type="slidenum">
              <a:rPr lang="en-US" smtClean="0"/>
              <a:t>7</a:t>
            </a:fld>
            <a:endParaRPr lang="en-US" dirty="0"/>
          </a:p>
        </p:txBody>
      </p:sp>
    </p:spTree>
    <p:extLst>
      <p:ext uri="{BB962C8B-B14F-4D97-AF65-F5344CB8AC3E}">
        <p14:creationId xmlns:p14="http://schemas.microsoft.com/office/powerpoint/2010/main" val="244064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E9804-B328-3EE8-3203-889E7C133B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836EE4-52D3-5F2C-1C92-C66F2DAE27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01324-AA5D-BD45-1CBB-130E741BF5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829DF4-5E3B-8290-42DB-09BAAA328B9D}"/>
              </a:ext>
            </a:extLst>
          </p:cNvPr>
          <p:cNvSpPr>
            <a:spLocks noGrp="1"/>
          </p:cNvSpPr>
          <p:nvPr>
            <p:ph type="sldNum" sz="quarter" idx="5"/>
          </p:nvPr>
        </p:nvSpPr>
        <p:spPr/>
        <p:txBody>
          <a:bodyPr/>
          <a:lstStyle/>
          <a:p>
            <a:fld id="{A89C7E07-3C67-C64C-8DA0-0404F6303970}" type="slidenum">
              <a:rPr lang="en-US" smtClean="0"/>
              <a:t>9</a:t>
            </a:fld>
            <a:endParaRPr lang="en-US" dirty="0"/>
          </a:p>
        </p:txBody>
      </p:sp>
    </p:spTree>
    <p:extLst>
      <p:ext uri="{BB962C8B-B14F-4D97-AF65-F5344CB8AC3E}">
        <p14:creationId xmlns:p14="http://schemas.microsoft.com/office/powerpoint/2010/main" val="1982529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80D66-B698-7FBC-68D2-FDC45107A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340AD-8021-D541-1AA2-C4ECCC6BB7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2025CC-DB95-9197-2FAF-2B37100BED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4D8237-8728-9831-B886-8AD7E1C2A81E}"/>
              </a:ext>
            </a:extLst>
          </p:cNvPr>
          <p:cNvSpPr>
            <a:spLocks noGrp="1"/>
          </p:cNvSpPr>
          <p:nvPr>
            <p:ph type="sldNum" sz="quarter" idx="5"/>
          </p:nvPr>
        </p:nvSpPr>
        <p:spPr/>
        <p:txBody>
          <a:bodyPr/>
          <a:lstStyle/>
          <a:p>
            <a:fld id="{A89C7E07-3C67-C64C-8DA0-0404F6303970}" type="slidenum">
              <a:rPr lang="en-US" smtClean="0"/>
              <a:t>11</a:t>
            </a:fld>
            <a:endParaRPr lang="en-US" dirty="0"/>
          </a:p>
        </p:txBody>
      </p:sp>
    </p:spTree>
    <p:extLst>
      <p:ext uri="{BB962C8B-B14F-4D97-AF65-F5344CB8AC3E}">
        <p14:creationId xmlns:p14="http://schemas.microsoft.com/office/powerpoint/2010/main" val="3878068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12</a:t>
            </a:fld>
            <a:endParaRPr lang="en-US" dirty="0"/>
          </a:p>
        </p:txBody>
      </p:sp>
    </p:spTree>
    <p:extLst>
      <p:ext uri="{BB962C8B-B14F-4D97-AF65-F5344CB8AC3E}">
        <p14:creationId xmlns:p14="http://schemas.microsoft.com/office/powerpoint/2010/main" val="3576248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13</a:t>
            </a:fld>
            <a:endParaRPr lang="en-US" dirty="0"/>
          </a:p>
        </p:txBody>
      </p:sp>
    </p:spTree>
    <p:extLst>
      <p:ext uri="{BB962C8B-B14F-4D97-AF65-F5344CB8AC3E}">
        <p14:creationId xmlns:p14="http://schemas.microsoft.com/office/powerpoint/2010/main" val="3908276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BC04D-2568-C19F-6211-ABA7996CB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D96A4-D432-FA69-5E46-4DF91D77C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39921-CFBB-DE6F-31EB-81B758CA0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53E3F8-8185-F97B-2F08-1F44FCE2A5AB}"/>
              </a:ext>
            </a:extLst>
          </p:cNvPr>
          <p:cNvSpPr>
            <a:spLocks noGrp="1"/>
          </p:cNvSpPr>
          <p:nvPr>
            <p:ph type="sldNum" sz="quarter" idx="5"/>
          </p:nvPr>
        </p:nvSpPr>
        <p:spPr/>
        <p:txBody>
          <a:bodyPr/>
          <a:lstStyle/>
          <a:p>
            <a:fld id="{A89C7E07-3C67-C64C-8DA0-0404F6303970}" type="slidenum">
              <a:rPr lang="en-US" smtClean="0"/>
              <a:t>15</a:t>
            </a:fld>
            <a:endParaRPr lang="en-US" dirty="0"/>
          </a:p>
        </p:txBody>
      </p:sp>
    </p:spTree>
    <p:extLst>
      <p:ext uri="{BB962C8B-B14F-4D97-AF65-F5344CB8AC3E}">
        <p14:creationId xmlns:p14="http://schemas.microsoft.com/office/powerpoint/2010/main" val="3727777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20</a:t>
            </a:fld>
            <a:endParaRPr lang="en-US" dirty="0"/>
          </a:p>
        </p:txBody>
      </p:sp>
    </p:spTree>
    <p:extLst>
      <p:ext uri="{BB962C8B-B14F-4D97-AF65-F5344CB8AC3E}">
        <p14:creationId xmlns:p14="http://schemas.microsoft.com/office/powerpoint/2010/main" val="311341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endParaRPr lang="en-US" dirty="0"/>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027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dirty="0">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ctrTitle"/>
          </p:nvPr>
        </p:nvSpPr>
        <p:spPr>
          <a:xfrm>
            <a:off x="6309904" y="411479"/>
            <a:ext cx="5486400" cy="3291840"/>
          </a:xfrm>
        </p:spPr>
        <p:txBody>
          <a:bodyPr/>
          <a:lstStyle/>
          <a:p>
            <a:r>
              <a:rPr lang="en-US" dirty="0"/>
              <a:t>AI in a sales class</a:t>
            </a:r>
          </a:p>
        </p:txBody>
      </p:sp>
    </p:spTree>
    <p:extLst>
      <p:ext uri="{BB962C8B-B14F-4D97-AF65-F5344CB8AC3E}">
        <p14:creationId xmlns:p14="http://schemas.microsoft.com/office/powerpoint/2010/main" val="33903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EBB83-927B-39B5-5EC4-B98F877979E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F67C205-2D27-935F-9AE6-6EA33623866E}"/>
              </a:ext>
            </a:extLst>
          </p:cNvPr>
          <p:cNvPicPr>
            <a:picLocks noGrp="1" noChangeAspect="1"/>
          </p:cNvPicPr>
          <p:nvPr>
            <p:ph sz="quarter" idx="15"/>
          </p:nvPr>
        </p:nvPicPr>
        <p:blipFill>
          <a:blip r:embed="rId2"/>
          <a:stretch>
            <a:fillRect/>
          </a:stretch>
        </p:blipFill>
        <p:spPr>
          <a:xfrm>
            <a:off x="125413" y="83346"/>
            <a:ext cx="6313916" cy="2917029"/>
          </a:xfrm>
          <a:prstGeom prst="rect">
            <a:avLst/>
          </a:prstGeom>
        </p:spPr>
      </p:pic>
      <p:pic>
        <p:nvPicPr>
          <p:cNvPr id="7" name="Content Placeholder 6" descr="A group of people in a classroom&#10;&#10;Description automatically generated">
            <a:extLst>
              <a:ext uri="{FF2B5EF4-FFF2-40B4-BE49-F238E27FC236}">
                <a16:creationId xmlns:a16="http://schemas.microsoft.com/office/drawing/2014/main" id="{4E57F33D-6D85-D9FD-69B9-4E1AD6B6E1E9}"/>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4706715" y="3086101"/>
            <a:ext cx="7313836" cy="3378992"/>
          </a:xfrm>
        </p:spPr>
      </p:pic>
    </p:spTree>
    <p:extLst>
      <p:ext uri="{BB962C8B-B14F-4D97-AF65-F5344CB8AC3E}">
        <p14:creationId xmlns:p14="http://schemas.microsoft.com/office/powerpoint/2010/main" val="3572176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EDA3A-8139-A7E2-6D83-935198673E7D}"/>
            </a:ext>
          </a:extLst>
        </p:cNvPr>
        <p:cNvGrpSpPr/>
        <p:nvPr/>
      </p:nvGrpSpPr>
      <p:grpSpPr>
        <a:xfrm>
          <a:off x="0" y="0"/>
          <a:ext cx="0" cy="0"/>
          <a:chOff x="0" y="0"/>
          <a:chExt cx="0" cy="0"/>
        </a:xfrm>
      </p:grpSpPr>
      <p:pic>
        <p:nvPicPr>
          <p:cNvPr id="11" name="Picture Placeholder 10" descr="A close-up of a plant">
            <a:extLst>
              <a:ext uri="{FF2B5EF4-FFF2-40B4-BE49-F238E27FC236}">
                <a16:creationId xmlns:a16="http://schemas.microsoft.com/office/drawing/2014/main" id="{4652D0F8-7B5D-D6BB-FA20-5A970570371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 r="23"/>
          <a:stretch/>
        </p:blipFill>
        <p:spPr>
          <a:xfrm>
            <a:off x="0" y="0"/>
            <a:ext cx="12192000" cy="6880225"/>
          </a:xfrm>
        </p:spPr>
      </p:pic>
      <p:sp>
        <p:nvSpPr>
          <p:cNvPr id="3" name="Title 2">
            <a:extLst>
              <a:ext uri="{FF2B5EF4-FFF2-40B4-BE49-F238E27FC236}">
                <a16:creationId xmlns:a16="http://schemas.microsoft.com/office/drawing/2014/main" id="{9BF961BB-32C2-1447-EF7A-ABE40705D1EB}"/>
              </a:ext>
            </a:extLst>
          </p:cNvPr>
          <p:cNvSpPr>
            <a:spLocks noGrp="1"/>
          </p:cNvSpPr>
          <p:nvPr>
            <p:ph type="title"/>
          </p:nvPr>
        </p:nvSpPr>
        <p:spPr>
          <a:xfrm>
            <a:off x="6309359" y="444933"/>
            <a:ext cx="5477479" cy="3291840"/>
          </a:xfrm>
        </p:spPr>
        <p:txBody>
          <a:bodyPr/>
          <a:lstStyle/>
          <a:p>
            <a:r>
              <a:rPr lang="en-US" dirty="0"/>
              <a:t>Can add additional assignments</a:t>
            </a:r>
          </a:p>
        </p:txBody>
      </p:sp>
    </p:spTree>
    <p:extLst>
      <p:ext uri="{BB962C8B-B14F-4D97-AF65-F5344CB8AC3E}">
        <p14:creationId xmlns:p14="http://schemas.microsoft.com/office/powerpoint/2010/main" val="2471933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CE60-587E-1D5C-8B50-ED3441BA49CE}"/>
              </a:ext>
            </a:extLst>
          </p:cNvPr>
          <p:cNvSpPr>
            <a:spLocks noGrp="1"/>
          </p:cNvSpPr>
          <p:nvPr>
            <p:ph type="ctrTitle"/>
          </p:nvPr>
        </p:nvSpPr>
        <p:spPr>
          <a:xfrm>
            <a:off x="6299835" y="430529"/>
            <a:ext cx="5486400" cy="3291840"/>
          </a:xfrm>
        </p:spPr>
        <p:txBody>
          <a:bodyPr/>
          <a:lstStyle/>
          <a:p>
            <a:r>
              <a:rPr lang="en-US" dirty="0"/>
              <a:t>Started adding additional AI exercises in Fall of 2023</a:t>
            </a:r>
          </a:p>
        </p:txBody>
      </p:sp>
      <p:pic>
        <p:nvPicPr>
          <p:cNvPr id="12" name="Picture Placeholder 4" descr="A close-up of a wood grain">
            <a:extLst>
              <a:ext uri="{FF2B5EF4-FFF2-40B4-BE49-F238E27FC236}">
                <a16:creationId xmlns:a16="http://schemas.microsoft.com/office/drawing/2014/main" id="{7D5BDB53-9169-3BBC-9362-0539514AC7DD}"/>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p:blipFill>
        <p:spPr>
          <a:xfrm>
            <a:off x="0" y="-11113"/>
            <a:ext cx="5791200" cy="6880226"/>
          </a:xfrm>
        </p:spPr>
      </p:pic>
      <p:sp>
        <p:nvSpPr>
          <p:cNvPr id="3" name="Text Placeholder 2">
            <a:extLst>
              <a:ext uri="{FF2B5EF4-FFF2-40B4-BE49-F238E27FC236}">
                <a16:creationId xmlns:a16="http://schemas.microsoft.com/office/drawing/2014/main" id="{0E02AE9C-BA1D-195E-3B93-A5A0CC03D8F3}"/>
              </a:ext>
            </a:extLst>
          </p:cNvPr>
          <p:cNvSpPr>
            <a:spLocks noGrp="1"/>
          </p:cNvSpPr>
          <p:nvPr>
            <p:ph type="body" sz="quarter" idx="11"/>
          </p:nvPr>
        </p:nvSpPr>
        <p:spPr>
          <a:xfrm>
            <a:off x="6299835" y="4568602"/>
            <a:ext cx="5486400" cy="1645920"/>
          </a:xfrm>
        </p:spPr>
        <p:txBody>
          <a:bodyPr/>
          <a:lstStyle/>
          <a:p>
            <a:endParaRPr lang="en-US" dirty="0"/>
          </a:p>
        </p:txBody>
      </p:sp>
    </p:spTree>
    <p:extLst>
      <p:ext uri="{BB962C8B-B14F-4D97-AF65-F5344CB8AC3E}">
        <p14:creationId xmlns:p14="http://schemas.microsoft.com/office/powerpoint/2010/main" val="1440871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a:lstStyle/>
          <a:p>
            <a:r>
              <a:rPr lang="en-US" dirty="0"/>
              <a:t>5% of their overall course grade</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a:normAutofit fontScale="77500" lnSpcReduction="20000"/>
          </a:bodyPr>
          <a:lstStyle/>
          <a:p>
            <a:pPr marL="0" indent="0" algn="l">
              <a:spcBef>
                <a:spcPts val="900"/>
              </a:spcBef>
              <a:spcAft>
                <a:spcPts val="900"/>
              </a:spcAft>
              <a:buNone/>
            </a:pPr>
            <a:r>
              <a:rPr lang="en-US" b="1" i="0" dirty="0">
                <a:solidFill>
                  <a:srgbClr val="000000"/>
                </a:solidFill>
                <a:effectLst/>
                <a:latin typeface="Lato Extended"/>
              </a:rPr>
              <a:t>Directions:</a:t>
            </a:r>
          </a:p>
          <a:p>
            <a:pPr algn="l">
              <a:spcBef>
                <a:spcPts val="900"/>
              </a:spcBef>
              <a:spcAft>
                <a:spcPts val="900"/>
              </a:spcAft>
            </a:pPr>
            <a:r>
              <a:rPr lang="en-US" b="0" i="0" dirty="0">
                <a:solidFill>
                  <a:srgbClr val="000000"/>
                </a:solidFill>
                <a:effectLst/>
                <a:latin typeface="Lato Extended"/>
              </a:rPr>
              <a:t>Use Generative AI (like ChatGPT) to create the following content.  Make several iterations for each to see the differences. </a:t>
            </a:r>
          </a:p>
          <a:p>
            <a:pPr algn="l">
              <a:spcBef>
                <a:spcPts val="900"/>
              </a:spcBef>
              <a:spcAft>
                <a:spcPts val="900"/>
              </a:spcAft>
            </a:pPr>
            <a:r>
              <a:rPr lang="en-US" b="0" i="0" dirty="0">
                <a:solidFill>
                  <a:srgbClr val="000000"/>
                </a:solidFill>
                <a:effectLst/>
                <a:latin typeface="Lato Extended"/>
              </a:rPr>
              <a:t> Feel free to work with others in the class to learn how to use the tools, but make sure your submissions are from your own work.</a:t>
            </a:r>
          </a:p>
          <a:p>
            <a:pPr>
              <a:spcBef>
                <a:spcPts val="900"/>
              </a:spcBef>
              <a:spcAft>
                <a:spcPts val="900"/>
              </a:spcAft>
            </a:pPr>
            <a:r>
              <a:rPr lang="en-US" dirty="0">
                <a:solidFill>
                  <a:srgbClr val="000000"/>
                </a:solidFill>
                <a:latin typeface="Lato Extended"/>
              </a:rPr>
              <a:t>Carefully l</a:t>
            </a:r>
            <a:r>
              <a:rPr lang="en-US" b="0" i="0" dirty="0">
                <a:solidFill>
                  <a:srgbClr val="000000"/>
                </a:solidFill>
                <a:effectLst/>
                <a:latin typeface="Lato Extended"/>
              </a:rPr>
              <a:t>ook over your output to make sure you’re not including </a:t>
            </a:r>
            <a:r>
              <a:rPr lang="en-US" b="0" i="0" dirty="0">
                <a:solidFill>
                  <a:srgbClr val="000000"/>
                </a:solidFill>
                <a:effectLst/>
                <a:highlight>
                  <a:srgbClr val="FFFF00"/>
                </a:highlight>
                <a:latin typeface="Lato Extended"/>
              </a:rPr>
              <a:t>hallucinations</a:t>
            </a:r>
            <a:r>
              <a:rPr lang="en-US" b="0" i="0" dirty="0">
                <a:solidFill>
                  <a:srgbClr val="000000"/>
                </a:solidFill>
                <a:effectLst/>
                <a:latin typeface="Lato Extended"/>
              </a:rPr>
              <a:t> (incorrect information)</a:t>
            </a:r>
          </a:p>
          <a:p>
            <a:pPr algn="l">
              <a:spcBef>
                <a:spcPts val="900"/>
              </a:spcBef>
              <a:spcAft>
                <a:spcPts val="900"/>
              </a:spcAft>
            </a:pPr>
            <a:r>
              <a:rPr lang="en-US" b="0" i="0" dirty="0">
                <a:solidFill>
                  <a:srgbClr val="000000"/>
                </a:solidFill>
                <a:effectLst/>
                <a:latin typeface="Lato Extended"/>
              </a:rPr>
              <a:t>Once you have your best results, using the best results for each, combine the three (email, proposal, background research) into one Word Document upload your results here, as well as the name of the AI system(s) you used to generate each.</a:t>
            </a:r>
          </a:p>
          <a:p>
            <a:pPr algn="l">
              <a:spcBef>
                <a:spcPts val="900"/>
              </a:spcBef>
              <a:spcAft>
                <a:spcPts val="900"/>
              </a:spcAft>
            </a:pPr>
            <a:r>
              <a:rPr lang="en-US" b="0" i="0" dirty="0">
                <a:solidFill>
                  <a:srgbClr val="000000"/>
                </a:solidFill>
                <a:effectLst/>
                <a:latin typeface="Lato Extended"/>
              </a:rPr>
              <a:t>Finally, here's a few cheat sheets on how to use ChatGPT (and you can use the tool itself to generate helpful hints, as well as many web-postings):</a:t>
            </a:r>
          </a:p>
          <a:p>
            <a:endParaRPr lang="en-US" dirty="0"/>
          </a:p>
          <a:p>
            <a:endParaRPr lang="en-US" dirty="0"/>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3200312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9011F3-7404-B6A6-F9CB-D6F228F832ED}"/>
              </a:ext>
            </a:extLst>
          </p:cNvPr>
          <p:cNvPicPr>
            <a:picLocks noChangeAspect="1"/>
          </p:cNvPicPr>
          <p:nvPr/>
        </p:nvPicPr>
        <p:blipFill>
          <a:blip r:embed="rId2"/>
          <a:stretch>
            <a:fillRect/>
          </a:stretch>
        </p:blipFill>
        <p:spPr>
          <a:xfrm>
            <a:off x="5218367" y="102874"/>
            <a:ext cx="6249733" cy="6835295"/>
          </a:xfrm>
          <a:prstGeom prst="rect">
            <a:avLst/>
          </a:prstGeom>
        </p:spPr>
      </p:pic>
      <p:sp>
        <p:nvSpPr>
          <p:cNvPr id="2" name="Title 1">
            <a:extLst>
              <a:ext uri="{FF2B5EF4-FFF2-40B4-BE49-F238E27FC236}">
                <a16:creationId xmlns:a16="http://schemas.microsoft.com/office/drawing/2014/main" id="{BA66DEA8-1CE1-310E-E73D-CF250F852643}"/>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F30DE3A3-AB3D-BB86-1176-94EA267007D2}"/>
              </a:ext>
            </a:extLst>
          </p:cNvPr>
          <p:cNvPicPr>
            <a:picLocks noGrp="1" noChangeAspect="1"/>
          </p:cNvPicPr>
          <p:nvPr>
            <p:ph sz="quarter" idx="13"/>
          </p:nvPr>
        </p:nvPicPr>
        <p:blipFill>
          <a:blip r:embed="rId3"/>
          <a:stretch>
            <a:fillRect/>
          </a:stretch>
        </p:blipFill>
        <p:spPr>
          <a:xfrm>
            <a:off x="299048" y="102874"/>
            <a:ext cx="4624007" cy="6548091"/>
          </a:xfrm>
        </p:spPr>
      </p:pic>
    </p:spTree>
    <p:extLst>
      <p:ext uri="{BB962C8B-B14F-4D97-AF65-F5344CB8AC3E}">
        <p14:creationId xmlns:p14="http://schemas.microsoft.com/office/powerpoint/2010/main" val="993666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633A5-8BE3-D44D-57F3-2EF16137684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AB6D40A-2A0A-AF3D-8CF7-3ECD37765637}"/>
              </a:ext>
            </a:extLst>
          </p:cNvPr>
          <p:cNvSpPr>
            <a:spLocks noGrp="1"/>
          </p:cNvSpPr>
          <p:nvPr>
            <p:ph type="ctrTitle"/>
          </p:nvPr>
        </p:nvSpPr>
        <p:spPr>
          <a:xfrm>
            <a:off x="6309904" y="411479"/>
            <a:ext cx="5486400" cy="3291840"/>
          </a:xfrm>
        </p:spPr>
        <p:txBody>
          <a:bodyPr/>
          <a:lstStyle/>
          <a:p>
            <a:r>
              <a:rPr lang="en-US" dirty="0"/>
              <a:t>AI apps they used</a:t>
            </a:r>
          </a:p>
        </p:txBody>
      </p:sp>
      <p:sp>
        <p:nvSpPr>
          <p:cNvPr id="3" name="Text Placeholder 2">
            <a:extLst>
              <a:ext uri="{FF2B5EF4-FFF2-40B4-BE49-F238E27FC236}">
                <a16:creationId xmlns:a16="http://schemas.microsoft.com/office/drawing/2014/main" id="{591442CD-A26D-1761-8CE7-8BC3075BB4ED}"/>
              </a:ext>
            </a:extLst>
          </p:cNvPr>
          <p:cNvSpPr>
            <a:spLocks noGrp="1"/>
          </p:cNvSpPr>
          <p:nvPr>
            <p:ph type="body" sz="quarter" idx="11"/>
          </p:nvPr>
        </p:nvSpPr>
        <p:spPr>
          <a:xfrm>
            <a:off x="6309905" y="4549552"/>
            <a:ext cx="5486400" cy="1645920"/>
          </a:xfrm>
        </p:spPr>
        <p:txBody>
          <a:bodyPr>
            <a:normAutofit/>
          </a:bodyPr>
          <a:lstStyle/>
          <a:p>
            <a:r>
              <a:rPr lang="en-US" dirty="0"/>
              <a:t>Gemini AI, ChatGPT, Bing AI, Google BARD, Perplexity AI. Various reasons (uses UpToDate information enhancing your presentation, already use for other classes, etc.)</a:t>
            </a:r>
          </a:p>
        </p:txBody>
      </p:sp>
    </p:spTree>
    <p:extLst>
      <p:ext uri="{BB962C8B-B14F-4D97-AF65-F5344CB8AC3E}">
        <p14:creationId xmlns:p14="http://schemas.microsoft.com/office/powerpoint/2010/main" val="2039059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8B09C-5FBB-C6CF-4D04-F8E07B45A3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D52F26-4771-2992-6566-A3EC47C89330}"/>
              </a:ext>
            </a:extLst>
          </p:cNvPr>
          <p:cNvSpPr>
            <a:spLocks noGrp="1"/>
          </p:cNvSpPr>
          <p:nvPr>
            <p:ph type="title"/>
          </p:nvPr>
        </p:nvSpPr>
        <p:spPr/>
        <p:txBody>
          <a:bodyPr/>
          <a:lstStyle/>
          <a:p>
            <a:pPr>
              <a:spcBef>
                <a:spcPts val="900"/>
              </a:spcBef>
              <a:spcAft>
                <a:spcPts val="900"/>
              </a:spcAft>
            </a:pPr>
            <a:r>
              <a:rPr lang="en-US" sz="2800" b="0" i="0" dirty="0">
                <a:solidFill>
                  <a:srgbClr val="000000"/>
                </a:solidFill>
                <a:effectLst/>
                <a:latin typeface="Lato Extended"/>
              </a:rPr>
              <a:t>1. An email to a potential new customer assuming you are selling Heineken, Heineken Light, and Heineken Zero to the Duluth Entertainment Convention Center (DECC) for events at Amsoil Arena.</a:t>
            </a:r>
            <a:endParaRPr lang="en-US" sz="2800" dirty="0"/>
          </a:p>
        </p:txBody>
      </p:sp>
      <p:pic>
        <p:nvPicPr>
          <p:cNvPr id="10" name="Content Placeholder 9">
            <a:extLst>
              <a:ext uri="{FF2B5EF4-FFF2-40B4-BE49-F238E27FC236}">
                <a16:creationId xmlns:a16="http://schemas.microsoft.com/office/drawing/2014/main" id="{0F14BB4E-8B1D-FD23-6EB9-DA95503DAC26}"/>
              </a:ext>
            </a:extLst>
          </p:cNvPr>
          <p:cNvPicPr>
            <a:picLocks noGrp="1" noChangeAspect="1"/>
          </p:cNvPicPr>
          <p:nvPr>
            <p:ph sz="quarter" idx="15"/>
          </p:nvPr>
        </p:nvPicPr>
        <p:blipFill>
          <a:blip r:embed="rId2"/>
          <a:stretch>
            <a:fillRect/>
          </a:stretch>
        </p:blipFill>
        <p:spPr>
          <a:xfrm>
            <a:off x="679989" y="2380715"/>
            <a:ext cx="10430596" cy="4199156"/>
          </a:xfrm>
        </p:spPr>
      </p:pic>
    </p:spTree>
    <p:extLst>
      <p:ext uri="{BB962C8B-B14F-4D97-AF65-F5344CB8AC3E}">
        <p14:creationId xmlns:p14="http://schemas.microsoft.com/office/powerpoint/2010/main" val="1375696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7BFBA-78B5-AFB3-09C7-B0C465DC9F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26A5A-A038-8E92-26D8-F8C3A3C9565E}"/>
              </a:ext>
            </a:extLst>
          </p:cNvPr>
          <p:cNvSpPr>
            <a:spLocks noGrp="1"/>
          </p:cNvSpPr>
          <p:nvPr>
            <p:ph type="title"/>
          </p:nvPr>
        </p:nvSpPr>
        <p:spPr/>
        <p:txBody>
          <a:bodyPr/>
          <a:lstStyle/>
          <a:p>
            <a:pPr>
              <a:spcBef>
                <a:spcPts val="900"/>
              </a:spcBef>
              <a:spcAft>
                <a:spcPts val="900"/>
              </a:spcAft>
            </a:pPr>
            <a:r>
              <a:rPr lang="en-US" sz="2800" b="0" i="0" dirty="0">
                <a:solidFill>
                  <a:srgbClr val="000000"/>
                </a:solidFill>
                <a:effectLst/>
                <a:latin typeface="Lato Extended"/>
              </a:rPr>
              <a:t>2.  A 3-page proposal outlining how your product (3M Post It Notes)  could meet the needs of the Chicago Symphony Orchestra.</a:t>
            </a:r>
            <a:br>
              <a:rPr lang="en-US" sz="2800" b="0" i="0" dirty="0">
                <a:solidFill>
                  <a:srgbClr val="000000"/>
                </a:solidFill>
                <a:effectLst/>
                <a:latin typeface="Lato Extended"/>
              </a:rPr>
            </a:br>
            <a:endParaRPr lang="en-US" sz="2800" dirty="0"/>
          </a:p>
        </p:txBody>
      </p:sp>
      <p:sp>
        <p:nvSpPr>
          <p:cNvPr id="4" name="Content Placeholder 3">
            <a:extLst>
              <a:ext uri="{FF2B5EF4-FFF2-40B4-BE49-F238E27FC236}">
                <a16:creationId xmlns:a16="http://schemas.microsoft.com/office/drawing/2014/main" id="{6ECD596B-3407-55A6-EE28-85E9A29E424F}"/>
              </a:ext>
            </a:extLst>
          </p:cNvPr>
          <p:cNvSpPr>
            <a:spLocks noGrp="1"/>
          </p:cNvSpPr>
          <p:nvPr>
            <p:ph sz="quarter" idx="15"/>
          </p:nvPr>
        </p:nvSpPr>
        <p:spPr/>
        <p:txBody>
          <a:bodyPr/>
          <a:lstStyle/>
          <a:p>
            <a:endParaRPr lang="en-US"/>
          </a:p>
        </p:txBody>
      </p:sp>
      <p:pic>
        <p:nvPicPr>
          <p:cNvPr id="10" name="Content Placeholder 9">
            <a:extLst>
              <a:ext uri="{FF2B5EF4-FFF2-40B4-BE49-F238E27FC236}">
                <a16:creationId xmlns:a16="http://schemas.microsoft.com/office/drawing/2014/main" id="{E829AF12-D85B-C2F9-7C81-E1E82A87E92A}"/>
              </a:ext>
            </a:extLst>
          </p:cNvPr>
          <p:cNvPicPr>
            <a:picLocks noGrp="1" noChangeAspect="1"/>
          </p:cNvPicPr>
          <p:nvPr>
            <p:ph sz="quarter" idx="16"/>
          </p:nvPr>
        </p:nvPicPr>
        <p:blipFill>
          <a:blip r:embed="rId2"/>
          <a:stretch>
            <a:fillRect/>
          </a:stretch>
        </p:blipFill>
        <p:spPr>
          <a:xfrm>
            <a:off x="8885303" y="2982596"/>
            <a:ext cx="3417756" cy="3597275"/>
          </a:xfrm>
        </p:spPr>
      </p:pic>
      <p:pic>
        <p:nvPicPr>
          <p:cNvPr id="5" name="Picture 4">
            <a:extLst>
              <a:ext uri="{FF2B5EF4-FFF2-40B4-BE49-F238E27FC236}">
                <a16:creationId xmlns:a16="http://schemas.microsoft.com/office/drawing/2014/main" id="{53EA11B5-B802-5B4C-1C98-6EB644AB0554}"/>
              </a:ext>
            </a:extLst>
          </p:cNvPr>
          <p:cNvPicPr>
            <a:picLocks noChangeAspect="1"/>
          </p:cNvPicPr>
          <p:nvPr/>
        </p:nvPicPr>
        <p:blipFill>
          <a:blip r:embed="rId3"/>
          <a:stretch>
            <a:fillRect/>
          </a:stretch>
        </p:blipFill>
        <p:spPr>
          <a:xfrm>
            <a:off x="128684" y="1484647"/>
            <a:ext cx="4167091" cy="5240195"/>
          </a:xfrm>
          <a:prstGeom prst="rect">
            <a:avLst/>
          </a:prstGeom>
        </p:spPr>
      </p:pic>
      <p:pic>
        <p:nvPicPr>
          <p:cNvPr id="7" name="Picture 6">
            <a:extLst>
              <a:ext uri="{FF2B5EF4-FFF2-40B4-BE49-F238E27FC236}">
                <a16:creationId xmlns:a16="http://schemas.microsoft.com/office/drawing/2014/main" id="{53869B20-EDE2-09CC-BD6F-7F4767281BEE}"/>
              </a:ext>
            </a:extLst>
          </p:cNvPr>
          <p:cNvPicPr>
            <a:picLocks noChangeAspect="1"/>
          </p:cNvPicPr>
          <p:nvPr/>
        </p:nvPicPr>
        <p:blipFill>
          <a:blip r:embed="rId4"/>
          <a:stretch>
            <a:fillRect/>
          </a:stretch>
        </p:blipFill>
        <p:spPr>
          <a:xfrm>
            <a:off x="4787580" y="1828322"/>
            <a:ext cx="3861587" cy="4799174"/>
          </a:xfrm>
          <a:prstGeom prst="rect">
            <a:avLst/>
          </a:prstGeom>
        </p:spPr>
      </p:pic>
    </p:spTree>
    <p:extLst>
      <p:ext uri="{BB962C8B-B14F-4D97-AF65-F5344CB8AC3E}">
        <p14:creationId xmlns:p14="http://schemas.microsoft.com/office/powerpoint/2010/main" val="1032118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2B9EB-9318-D96A-9DF0-4563648E82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DAA02-73C3-E643-496A-566C424D9A0A}"/>
              </a:ext>
            </a:extLst>
          </p:cNvPr>
          <p:cNvSpPr>
            <a:spLocks noGrp="1"/>
          </p:cNvSpPr>
          <p:nvPr>
            <p:ph type="title"/>
          </p:nvPr>
        </p:nvSpPr>
        <p:spPr/>
        <p:txBody>
          <a:bodyPr/>
          <a:lstStyle/>
          <a:p>
            <a:pPr>
              <a:spcBef>
                <a:spcPts val="900"/>
              </a:spcBef>
              <a:spcAft>
                <a:spcPts val="900"/>
              </a:spcAft>
            </a:pPr>
            <a:r>
              <a:rPr lang="en-US" sz="2800" b="0" i="0" dirty="0">
                <a:solidFill>
                  <a:srgbClr val="000000"/>
                </a:solidFill>
                <a:effectLst/>
                <a:latin typeface="Lato Extended"/>
              </a:rPr>
              <a:t>3. Provide background research on the Duluth News Tribune, assuming I am going to be selling them web design services.</a:t>
            </a:r>
            <a:br>
              <a:rPr lang="en-US" sz="2800" b="0" i="0" dirty="0">
                <a:solidFill>
                  <a:srgbClr val="000000"/>
                </a:solidFill>
                <a:effectLst/>
                <a:latin typeface="Lato Extended"/>
              </a:rPr>
            </a:br>
            <a:endParaRPr lang="en-US" sz="2800" dirty="0"/>
          </a:p>
        </p:txBody>
      </p:sp>
      <p:sp>
        <p:nvSpPr>
          <p:cNvPr id="4" name="Content Placeholder 3">
            <a:extLst>
              <a:ext uri="{FF2B5EF4-FFF2-40B4-BE49-F238E27FC236}">
                <a16:creationId xmlns:a16="http://schemas.microsoft.com/office/drawing/2014/main" id="{3B395C34-E8C7-C31C-0B0F-A83BC79063CF}"/>
              </a:ext>
            </a:extLst>
          </p:cNvPr>
          <p:cNvSpPr>
            <a:spLocks noGrp="1"/>
          </p:cNvSpPr>
          <p:nvPr>
            <p:ph sz="quarter" idx="15"/>
          </p:nvPr>
        </p:nvSpPr>
        <p:spPr/>
        <p:txBody>
          <a:bodyPr/>
          <a:lstStyle/>
          <a:p>
            <a:endParaRPr lang="en-US" dirty="0"/>
          </a:p>
        </p:txBody>
      </p:sp>
      <p:sp>
        <p:nvSpPr>
          <p:cNvPr id="8" name="Content Placeholder 7">
            <a:extLst>
              <a:ext uri="{FF2B5EF4-FFF2-40B4-BE49-F238E27FC236}">
                <a16:creationId xmlns:a16="http://schemas.microsoft.com/office/drawing/2014/main" id="{60432AFF-3A9F-860F-E9B2-18DE486FD2F8}"/>
              </a:ext>
            </a:extLst>
          </p:cNvPr>
          <p:cNvSpPr>
            <a:spLocks noGrp="1"/>
          </p:cNvSpPr>
          <p:nvPr>
            <p:ph sz="quarter" idx="16"/>
          </p:nvPr>
        </p:nvSpPr>
        <p:spPr/>
        <p:txBody>
          <a:bodyPr/>
          <a:lstStyle/>
          <a:p>
            <a:endParaRPr lang="en-US" dirty="0"/>
          </a:p>
        </p:txBody>
      </p:sp>
      <p:pic>
        <p:nvPicPr>
          <p:cNvPr id="5" name="Picture 4">
            <a:extLst>
              <a:ext uri="{FF2B5EF4-FFF2-40B4-BE49-F238E27FC236}">
                <a16:creationId xmlns:a16="http://schemas.microsoft.com/office/drawing/2014/main" id="{C6F4E0F9-A556-00BE-96A0-52DCE928440A}"/>
              </a:ext>
            </a:extLst>
          </p:cNvPr>
          <p:cNvPicPr>
            <a:picLocks noChangeAspect="1"/>
          </p:cNvPicPr>
          <p:nvPr/>
        </p:nvPicPr>
        <p:blipFill>
          <a:blip r:embed="rId2"/>
          <a:stretch>
            <a:fillRect/>
          </a:stretch>
        </p:blipFill>
        <p:spPr>
          <a:xfrm>
            <a:off x="222885" y="1510624"/>
            <a:ext cx="3910121" cy="5069247"/>
          </a:xfrm>
          <a:prstGeom prst="rect">
            <a:avLst/>
          </a:prstGeom>
        </p:spPr>
      </p:pic>
      <p:pic>
        <p:nvPicPr>
          <p:cNvPr id="7" name="Picture 6">
            <a:extLst>
              <a:ext uri="{FF2B5EF4-FFF2-40B4-BE49-F238E27FC236}">
                <a16:creationId xmlns:a16="http://schemas.microsoft.com/office/drawing/2014/main" id="{87C978AB-B7CD-B11C-CFCF-6DAD70EACAFB}"/>
              </a:ext>
            </a:extLst>
          </p:cNvPr>
          <p:cNvPicPr>
            <a:picLocks noChangeAspect="1"/>
          </p:cNvPicPr>
          <p:nvPr/>
        </p:nvPicPr>
        <p:blipFill>
          <a:blip r:embed="rId3"/>
          <a:stretch>
            <a:fillRect/>
          </a:stretch>
        </p:blipFill>
        <p:spPr>
          <a:xfrm>
            <a:off x="5288945" y="1772725"/>
            <a:ext cx="4304176" cy="4855174"/>
          </a:xfrm>
          <a:prstGeom prst="rect">
            <a:avLst/>
          </a:prstGeom>
        </p:spPr>
      </p:pic>
    </p:spTree>
    <p:extLst>
      <p:ext uri="{BB962C8B-B14F-4D97-AF65-F5344CB8AC3E}">
        <p14:creationId xmlns:p14="http://schemas.microsoft.com/office/powerpoint/2010/main" val="372871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548FA-D5CC-B0EC-74A2-F909FE25B942}"/>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6E636E09-DF94-F5E8-EE65-434F5B852D44}"/>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3025827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close-up of a plant">
            <a:extLst>
              <a:ext uri="{FF2B5EF4-FFF2-40B4-BE49-F238E27FC236}">
                <a16:creationId xmlns:a16="http://schemas.microsoft.com/office/drawing/2014/main" id="{8DB431A1-9806-9CFE-0E5F-1A5611C2A66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 r="23"/>
          <a:stretch/>
        </p:blipFill>
        <p:spPr>
          <a:xfrm>
            <a:off x="0" y="0"/>
            <a:ext cx="12192000" cy="6880225"/>
          </a:xfrm>
        </p:spPr>
      </p:pic>
      <p:sp>
        <p:nvSpPr>
          <p:cNvPr id="3" name="Title 2">
            <a:extLst>
              <a:ext uri="{FF2B5EF4-FFF2-40B4-BE49-F238E27FC236}">
                <a16:creationId xmlns:a16="http://schemas.microsoft.com/office/drawing/2014/main" id="{9C37279A-330D-886F-340D-494A5005E5FC}"/>
              </a:ext>
            </a:extLst>
          </p:cNvPr>
          <p:cNvSpPr>
            <a:spLocks noGrp="1"/>
          </p:cNvSpPr>
          <p:nvPr>
            <p:ph type="title"/>
          </p:nvPr>
        </p:nvSpPr>
        <p:spPr>
          <a:xfrm>
            <a:off x="6309359" y="444933"/>
            <a:ext cx="5477479" cy="3291840"/>
          </a:xfrm>
        </p:spPr>
        <p:txBody>
          <a:bodyPr/>
          <a:lstStyle/>
          <a:p>
            <a:r>
              <a:rPr lang="en-US" dirty="0"/>
              <a:t>Discussed in each textbook chapter</a:t>
            </a:r>
          </a:p>
        </p:txBody>
      </p:sp>
    </p:spTree>
    <p:extLst>
      <p:ext uri="{BB962C8B-B14F-4D97-AF65-F5344CB8AC3E}">
        <p14:creationId xmlns:p14="http://schemas.microsoft.com/office/powerpoint/2010/main" val="2249372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594360" y="189572"/>
            <a:ext cx="6787747" cy="1593507"/>
          </a:xfrm>
        </p:spPr>
        <p:txBody>
          <a:bodyPr/>
          <a:lstStyle/>
          <a:p>
            <a:r>
              <a:rPr lang="en-US" dirty="0"/>
              <a:t>Agenda</a:t>
            </a:r>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a:xfrm>
            <a:off x="593725" y="2281238"/>
            <a:ext cx="6788150" cy="3709987"/>
          </a:xfrm>
        </p:spPr>
        <p:txBody>
          <a:bodyPr tIns="457200"/>
          <a:lstStyle/>
          <a:p>
            <a:r>
              <a:rPr lang="en-US" dirty="0"/>
              <a:t>Introduction</a:t>
            </a:r>
          </a:p>
          <a:p>
            <a:r>
              <a:rPr lang="en-US" dirty="0"/>
              <a:t>Building confidence</a:t>
            </a:r>
          </a:p>
          <a:p>
            <a:r>
              <a:rPr lang="en-US" dirty="0"/>
              <a:t>Engaging the audience</a:t>
            </a:r>
          </a:p>
          <a:p>
            <a:r>
              <a:rPr lang="en-US" dirty="0"/>
              <a:t>Visual aids</a:t>
            </a:r>
          </a:p>
          <a:p>
            <a:r>
              <a:rPr lang="en-US" dirty="0"/>
              <a:t>Final tips &amp; takeaways</a:t>
            </a:r>
          </a:p>
        </p:txBody>
      </p:sp>
    </p:spTree>
    <p:extLst>
      <p:ext uri="{BB962C8B-B14F-4D97-AF65-F5344CB8AC3E}">
        <p14:creationId xmlns:p14="http://schemas.microsoft.com/office/powerpoint/2010/main" val="3346685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1411E-CDD4-9C36-BC0D-225292370C2C}"/>
              </a:ext>
            </a:extLst>
          </p:cNvPr>
          <p:cNvSpPr>
            <a:spLocks noGrp="1"/>
          </p:cNvSpPr>
          <p:nvPr>
            <p:ph type="title"/>
          </p:nvPr>
        </p:nvSpPr>
        <p:spPr/>
        <p:txBody>
          <a:bodyPr/>
          <a:lstStyle/>
          <a:p>
            <a:endParaRPr lang="en-US"/>
          </a:p>
        </p:txBody>
      </p:sp>
      <p:pic>
        <p:nvPicPr>
          <p:cNvPr id="6" name="Content Placeholder 5" descr="A screenshot of a website&#10;&#10;Description automatically generated">
            <a:extLst>
              <a:ext uri="{FF2B5EF4-FFF2-40B4-BE49-F238E27FC236}">
                <a16:creationId xmlns:a16="http://schemas.microsoft.com/office/drawing/2014/main" id="{1E6D701A-08D2-0F9C-F47E-FD14ED768939}"/>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374650" y="185924"/>
            <a:ext cx="8921750" cy="6710281"/>
          </a:xfrm>
        </p:spPr>
      </p:pic>
      <p:sp>
        <p:nvSpPr>
          <p:cNvPr id="4" name="Content Placeholder 3">
            <a:extLst>
              <a:ext uri="{FF2B5EF4-FFF2-40B4-BE49-F238E27FC236}">
                <a16:creationId xmlns:a16="http://schemas.microsoft.com/office/drawing/2014/main" id="{D9A350EB-C25E-B4E0-48BA-77C0BF7CE618}"/>
              </a:ext>
            </a:extLst>
          </p:cNvPr>
          <p:cNvSpPr>
            <a:spLocks noGrp="1"/>
          </p:cNvSpPr>
          <p:nvPr>
            <p:ph sz="quarter" idx="16"/>
          </p:nvPr>
        </p:nvSpPr>
        <p:spPr/>
        <p:txBody>
          <a:bodyPr/>
          <a:lstStyle/>
          <a:p>
            <a:endParaRPr lang="en-US" dirty="0"/>
          </a:p>
        </p:txBody>
      </p:sp>
    </p:spTree>
    <p:extLst>
      <p:ext uri="{BB962C8B-B14F-4D97-AF65-F5344CB8AC3E}">
        <p14:creationId xmlns:p14="http://schemas.microsoft.com/office/powerpoint/2010/main" val="1783044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63F4-599B-1238-0D30-1C4BF8516BCA}"/>
              </a:ext>
            </a:extLst>
          </p:cNvPr>
          <p:cNvSpPr>
            <a:spLocks noGrp="1"/>
          </p:cNvSpPr>
          <p:nvPr>
            <p:ph type="title"/>
          </p:nvPr>
        </p:nvSpPr>
        <p:spPr/>
        <p:txBody>
          <a:bodyPr/>
          <a:lstStyle/>
          <a:p>
            <a:endParaRPr lang="en-US"/>
          </a:p>
        </p:txBody>
      </p:sp>
      <p:pic>
        <p:nvPicPr>
          <p:cNvPr id="6" name="Content Placeholder 5" descr="A screenshot of a computer&#10;&#10;Description automatically generated">
            <a:extLst>
              <a:ext uri="{FF2B5EF4-FFF2-40B4-BE49-F238E27FC236}">
                <a16:creationId xmlns:a16="http://schemas.microsoft.com/office/drawing/2014/main" id="{3C8D05CC-0058-0A19-3DE9-E38DF57EFA53}"/>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260349" y="155861"/>
            <a:ext cx="8759825" cy="6780082"/>
          </a:xfrm>
        </p:spPr>
      </p:pic>
      <p:sp>
        <p:nvSpPr>
          <p:cNvPr id="4" name="Content Placeholder 3">
            <a:extLst>
              <a:ext uri="{FF2B5EF4-FFF2-40B4-BE49-F238E27FC236}">
                <a16:creationId xmlns:a16="http://schemas.microsoft.com/office/drawing/2014/main" id="{93333BE8-336D-2A60-D737-B3B6E517D8A4}"/>
              </a:ext>
            </a:extLst>
          </p:cNvPr>
          <p:cNvSpPr>
            <a:spLocks noGrp="1"/>
          </p:cNvSpPr>
          <p:nvPr>
            <p:ph sz="quarter" idx="16"/>
          </p:nvPr>
        </p:nvSpPr>
        <p:spPr/>
        <p:txBody>
          <a:bodyPr/>
          <a:lstStyle/>
          <a:p>
            <a:endParaRPr lang="en-US"/>
          </a:p>
        </p:txBody>
      </p:sp>
    </p:spTree>
    <p:extLst>
      <p:ext uri="{BB962C8B-B14F-4D97-AF65-F5344CB8AC3E}">
        <p14:creationId xmlns:p14="http://schemas.microsoft.com/office/powerpoint/2010/main" val="3836962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83EE4-C412-F61E-B85A-63E2F9D8DC5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F89A9EE-BFDA-E36E-CC5F-BA51EA2B2401}"/>
              </a:ext>
            </a:extLst>
          </p:cNvPr>
          <p:cNvPicPr>
            <a:picLocks noGrp="1" noChangeAspect="1"/>
            <a:extLst>
              <a:ext uri="{51228E76-BA90-4043-B771-695A4F85340A}">
                <alf:liveFeedProps xmlns:alf="http://schemas.microsoft.com/office/drawing/2021/livefeed"/>
              </a:ext>
            </a:extLst>
          </p:cNvPicPr>
          <p:nvPr>
            <p:ph sz="quarter" idx="15"/>
          </p:nvPr>
        </p:nvPicPr>
        <p:blipFill>
          <a:blip r:embed="rId2">
            <a:extLst>
              <a:ext uri="{96DAC541-7B7A-43D3-8B79-37D633B846F1}">
                <asvg:svgBlip xmlns:asvg="http://schemas.microsoft.com/office/drawing/2016/SVG/main" r:embed="rId3"/>
              </a:ext>
            </a:extLst>
          </a:blip>
          <a:stretch>
            <a:fillRect/>
          </a:stretch>
        </p:blipFill>
        <p:spPr/>
      </p:pic>
      <p:pic>
        <p:nvPicPr>
          <p:cNvPr id="7" name="Content Placeholder 6" descr="A screenshot of a computer&#10;&#10;Description automatically generated">
            <a:extLst>
              <a:ext uri="{FF2B5EF4-FFF2-40B4-BE49-F238E27FC236}">
                <a16:creationId xmlns:a16="http://schemas.microsoft.com/office/drawing/2014/main" id="{AC42362A-A529-F747-001E-568CE1B2857A}"/>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504826" y="356127"/>
            <a:ext cx="8439150" cy="6223744"/>
          </a:xfrm>
        </p:spPr>
      </p:pic>
    </p:spTree>
    <p:extLst>
      <p:ext uri="{BB962C8B-B14F-4D97-AF65-F5344CB8AC3E}">
        <p14:creationId xmlns:p14="http://schemas.microsoft.com/office/powerpoint/2010/main" val="3600662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BD6D7-4CC7-FB69-6D7D-E499D352F0C5}"/>
              </a:ext>
            </a:extLst>
          </p:cNvPr>
          <p:cNvSpPr>
            <a:spLocks noGrp="1"/>
          </p:cNvSpPr>
          <p:nvPr>
            <p:ph type="title"/>
          </p:nvPr>
        </p:nvSpPr>
        <p:spPr/>
        <p:txBody>
          <a:bodyPr/>
          <a:lstStyle/>
          <a:p>
            <a:endParaRPr lang="en-US"/>
          </a:p>
        </p:txBody>
      </p:sp>
      <p:pic>
        <p:nvPicPr>
          <p:cNvPr id="6" name="Content Placeholder 5" descr="A screenshot of a web page&#10;&#10;Description automatically generated">
            <a:extLst>
              <a:ext uri="{FF2B5EF4-FFF2-40B4-BE49-F238E27FC236}">
                <a16:creationId xmlns:a16="http://schemas.microsoft.com/office/drawing/2014/main" id="{37E47B99-30F3-CBCE-F857-2F88F7422F86}"/>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266621" y="278129"/>
            <a:ext cx="10514413" cy="6408421"/>
          </a:xfrm>
        </p:spPr>
      </p:pic>
      <p:sp>
        <p:nvSpPr>
          <p:cNvPr id="4" name="Content Placeholder 3">
            <a:extLst>
              <a:ext uri="{FF2B5EF4-FFF2-40B4-BE49-F238E27FC236}">
                <a16:creationId xmlns:a16="http://schemas.microsoft.com/office/drawing/2014/main" id="{BB8D66A2-0470-2104-6A0B-876FA7A9B970}"/>
              </a:ext>
            </a:extLst>
          </p:cNvPr>
          <p:cNvSpPr>
            <a:spLocks noGrp="1"/>
          </p:cNvSpPr>
          <p:nvPr>
            <p:ph sz="quarter" idx="16"/>
          </p:nvPr>
        </p:nvSpPr>
        <p:spPr/>
        <p:txBody>
          <a:bodyPr/>
          <a:lstStyle/>
          <a:p>
            <a:endParaRPr lang="en-US"/>
          </a:p>
        </p:txBody>
      </p:sp>
    </p:spTree>
    <p:extLst>
      <p:ext uri="{BB962C8B-B14F-4D97-AF65-F5344CB8AC3E}">
        <p14:creationId xmlns:p14="http://schemas.microsoft.com/office/powerpoint/2010/main" val="1312744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875C8-5315-F114-8401-EDAA4662B17D}"/>
            </a:ext>
          </a:extLst>
        </p:cNvPr>
        <p:cNvGrpSpPr/>
        <p:nvPr/>
      </p:nvGrpSpPr>
      <p:grpSpPr>
        <a:xfrm>
          <a:off x="0" y="0"/>
          <a:ext cx="0" cy="0"/>
          <a:chOff x="0" y="0"/>
          <a:chExt cx="0" cy="0"/>
        </a:xfrm>
      </p:grpSpPr>
      <p:pic>
        <p:nvPicPr>
          <p:cNvPr id="11" name="Picture Placeholder 10" descr="A close-up of a plant">
            <a:extLst>
              <a:ext uri="{FF2B5EF4-FFF2-40B4-BE49-F238E27FC236}">
                <a16:creationId xmlns:a16="http://schemas.microsoft.com/office/drawing/2014/main" id="{D257196E-B32D-BC58-5B2E-35E907E30B6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 r="23"/>
          <a:stretch/>
        </p:blipFill>
        <p:spPr>
          <a:xfrm>
            <a:off x="0" y="0"/>
            <a:ext cx="12192000" cy="6880225"/>
          </a:xfrm>
        </p:spPr>
      </p:pic>
      <p:sp>
        <p:nvSpPr>
          <p:cNvPr id="3" name="Title 2">
            <a:extLst>
              <a:ext uri="{FF2B5EF4-FFF2-40B4-BE49-F238E27FC236}">
                <a16:creationId xmlns:a16="http://schemas.microsoft.com/office/drawing/2014/main" id="{5061853F-C359-E83A-1F24-6A6BC8BD0D89}"/>
              </a:ext>
            </a:extLst>
          </p:cNvPr>
          <p:cNvSpPr>
            <a:spLocks noGrp="1"/>
          </p:cNvSpPr>
          <p:nvPr>
            <p:ph type="title"/>
          </p:nvPr>
        </p:nvSpPr>
        <p:spPr>
          <a:xfrm>
            <a:off x="6309359" y="444933"/>
            <a:ext cx="5477479" cy="3291840"/>
          </a:xfrm>
        </p:spPr>
        <p:txBody>
          <a:bodyPr/>
          <a:lstStyle/>
          <a:p>
            <a:r>
              <a:rPr lang="en-US" dirty="0"/>
              <a:t>End of textbook chapter problems, cases and exercises</a:t>
            </a:r>
          </a:p>
        </p:txBody>
      </p:sp>
    </p:spTree>
    <p:extLst>
      <p:ext uri="{BB962C8B-B14F-4D97-AF65-F5344CB8AC3E}">
        <p14:creationId xmlns:p14="http://schemas.microsoft.com/office/powerpoint/2010/main" val="2009962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BBCC-91EA-CAC2-2169-2BC2DAEAFECC}"/>
              </a:ext>
            </a:extLst>
          </p:cNvPr>
          <p:cNvSpPr>
            <a:spLocks noGrp="1"/>
          </p:cNvSpPr>
          <p:nvPr>
            <p:ph type="title"/>
          </p:nvPr>
        </p:nvSpPr>
        <p:spPr/>
        <p:txBody>
          <a:bodyPr/>
          <a:lstStyle/>
          <a:p>
            <a:endParaRPr lang="en-US"/>
          </a:p>
        </p:txBody>
      </p:sp>
      <p:pic>
        <p:nvPicPr>
          <p:cNvPr id="6" name="Content Placeholder 5" descr="A close up of a paper&#10;&#10;Description automatically generated">
            <a:extLst>
              <a:ext uri="{FF2B5EF4-FFF2-40B4-BE49-F238E27FC236}">
                <a16:creationId xmlns:a16="http://schemas.microsoft.com/office/drawing/2014/main" id="{21678298-4654-5A38-40F8-6A3ADB93A300}"/>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372165" y="176154"/>
            <a:ext cx="11235030" cy="6300846"/>
          </a:xfrm>
        </p:spPr>
      </p:pic>
      <p:sp>
        <p:nvSpPr>
          <p:cNvPr id="4" name="Content Placeholder 3">
            <a:extLst>
              <a:ext uri="{FF2B5EF4-FFF2-40B4-BE49-F238E27FC236}">
                <a16:creationId xmlns:a16="http://schemas.microsoft.com/office/drawing/2014/main" id="{A661C64D-A386-BC0D-DDC7-F99949290AB4}"/>
              </a:ext>
            </a:extLst>
          </p:cNvPr>
          <p:cNvSpPr>
            <a:spLocks noGrp="1"/>
          </p:cNvSpPr>
          <p:nvPr>
            <p:ph sz="quarter" idx="16"/>
          </p:nvPr>
        </p:nvSpPr>
        <p:spPr/>
        <p:txBody>
          <a:bodyPr/>
          <a:lstStyle/>
          <a:p>
            <a:endParaRPr lang="en-US"/>
          </a:p>
        </p:txBody>
      </p:sp>
    </p:spTree>
    <p:extLst>
      <p:ext uri="{BB962C8B-B14F-4D97-AF65-F5344CB8AC3E}">
        <p14:creationId xmlns:p14="http://schemas.microsoft.com/office/powerpoint/2010/main" val="1636873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5BCB1-F4A0-6F8D-0226-31534F828843}"/>
            </a:ext>
          </a:extLst>
        </p:cNvPr>
        <p:cNvGrpSpPr/>
        <p:nvPr/>
      </p:nvGrpSpPr>
      <p:grpSpPr>
        <a:xfrm>
          <a:off x="0" y="0"/>
          <a:ext cx="0" cy="0"/>
          <a:chOff x="0" y="0"/>
          <a:chExt cx="0" cy="0"/>
        </a:xfrm>
      </p:grpSpPr>
      <p:pic>
        <p:nvPicPr>
          <p:cNvPr id="11" name="Picture Placeholder 10" descr="A close-up of a plant">
            <a:extLst>
              <a:ext uri="{FF2B5EF4-FFF2-40B4-BE49-F238E27FC236}">
                <a16:creationId xmlns:a16="http://schemas.microsoft.com/office/drawing/2014/main" id="{0AE27855-91B5-33CE-57DB-8038CBE7FC0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 r="23"/>
          <a:stretch/>
        </p:blipFill>
        <p:spPr>
          <a:xfrm>
            <a:off x="0" y="0"/>
            <a:ext cx="12192000" cy="6880225"/>
          </a:xfrm>
        </p:spPr>
      </p:pic>
      <p:sp>
        <p:nvSpPr>
          <p:cNvPr id="3" name="Title 2">
            <a:extLst>
              <a:ext uri="{FF2B5EF4-FFF2-40B4-BE49-F238E27FC236}">
                <a16:creationId xmlns:a16="http://schemas.microsoft.com/office/drawing/2014/main" id="{8C0A10C2-F82F-31D3-30D1-1FF0C4D44DAB}"/>
              </a:ext>
            </a:extLst>
          </p:cNvPr>
          <p:cNvSpPr>
            <a:spLocks noGrp="1"/>
          </p:cNvSpPr>
          <p:nvPr>
            <p:ph type="title"/>
          </p:nvPr>
        </p:nvSpPr>
        <p:spPr>
          <a:xfrm>
            <a:off x="6309359" y="444933"/>
            <a:ext cx="5477479" cy="3291840"/>
          </a:xfrm>
        </p:spPr>
        <p:txBody>
          <a:bodyPr/>
          <a:lstStyle/>
          <a:p>
            <a:r>
              <a:rPr lang="en-US" dirty="0"/>
              <a:t>Have all guest speakers talk about their use of AI</a:t>
            </a:r>
          </a:p>
        </p:txBody>
      </p:sp>
    </p:spTree>
    <p:extLst>
      <p:ext uri="{BB962C8B-B14F-4D97-AF65-F5344CB8AC3E}">
        <p14:creationId xmlns:p14="http://schemas.microsoft.com/office/powerpoint/2010/main" val="4187003832"/>
      </p:ext>
    </p:extLst>
  </p:cSld>
  <p:clrMapOvr>
    <a:masterClrMapping/>
  </p:clrMapOvr>
</p:sld>
</file>

<file path=ppt/theme/theme1.xml><?xml version="1.0" encoding="utf-8"?>
<a:theme xmlns:a="http://schemas.openxmlformats.org/drawingml/2006/main" name="Custom">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4B194E-8B30-4377-8C59-ECFB902D2A26}">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92DB9E12-8AC3-4138-BF4D-720A5525A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1FFAC0-05A2-416A-B06C-C248395482CF}">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{25034A52-1A96-4AF5-A990-333F809B9948}tf78853419_win32</Template>
  <TotalTime>1489</TotalTime>
  <Words>346</Words>
  <Application>Microsoft Macintosh PowerPoint</Application>
  <PresentationFormat>Widescreen</PresentationFormat>
  <Paragraphs>33</Paragraphs>
  <Slides>20</Slides>
  <Notes>9</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Franklin Gothic Book</vt:lpstr>
      <vt:lpstr>Franklin Gothic Demi</vt:lpstr>
      <vt:lpstr>Lato Extended</vt:lpstr>
      <vt:lpstr>Custom</vt:lpstr>
      <vt:lpstr>AI in a sales class</vt:lpstr>
      <vt:lpstr>Discussed in each textbook chapter</vt:lpstr>
      <vt:lpstr>PowerPoint Presentation</vt:lpstr>
      <vt:lpstr>PowerPoint Presentation</vt:lpstr>
      <vt:lpstr>PowerPoint Presentation</vt:lpstr>
      <vt:lpstr>PowerPoint Presentation</vt:lpstr>
      <vt:lpstr>End of textbook chapter problems, cases and exercises</vt:lpstr>
      <vt:lpstr>PowerPoint Presentation</vt:lpstr>
      <vt:lpstr>Have all guest speakers talk about their use of AI</vt:lpstr>
      <vt:lpstr>PowerPoint Presentation</vt:lpstr>
      <vt:lpstr>Can add additional assignments</vt:lpstr>
      <vt:lpstr>Started adding additional AI exercises in Fall of 2023</vt:lpstr>
      <vt:lpstr>5% of their overall course grade</vt:lpstr>
      <vt:lpstr>PowerPoint Presentation</vt:lpstr>
      <vt:lpstr>AI apps they used</vt:lpstr>
      <vt:lpstr>1. An email to a potential new customer assuming you are selling Heineken, Heineken Light, and Heineken Zero to the Duluth Entertainment Convention Center (DECC) for events at Amsoil Arena.</vt:lpstr>
      <vt:lpstr>2.  A 3-page proposal outlining how your product (3M Post It Notes)  could meet the needs of the Chicago Symphony Orchestra. </vt:lpstr>
      <vt:lpstr>3. Provide background research on the Duluth News Tribune, assuming I am going to be selling them web design services. </vt:lpstr>
      <vt:lpstr>PowerPoint Presentation</vt:lpstr>
      <vt:lpstr>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Stephen B Castleberry</dc:creator>
  <cp:lastModifiedBy>Sweeden, Michelle</cp:lastModifiedBy>
  <cp:revision>23</cp:revision>
  <dcterms:created xsi:type="dcterms:W3CDTF">2025-01-13T22:55:38Z</dcterms:created>
  <dcterms:modified xsi:type="dcterms:W3CDTF">2025-01-31T20:33:27Z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